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2" r:id="rId3"/>
    <p:sldId id="321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2" r:id="rId13"/>
    <p:sldId id="333" r:id="rId14"/>
    <p:sldId id="334" r:id="rId15"/>
  </p:sldIdLst>
  <p:sldSz cx="9144000" cy="6858000" type="screen4x3"/>
  <p:notesSz cx="6797675" cy="9926638"/>
  <p:defaultTextStyle>
    <a:lvl1pPr marL="0" algn="l" rtl="0" latinLnBrk="0">
      <a:defRPr lang="it-IT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it-IT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it-IT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it-IT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it-IT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it-IT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it-IT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it-IT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it-IT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DEA"/>
    <a:srgbClr val="0091C4"/>
    <a:srgbClr val="C0E1EA"/>
    <a:srgbClr val="ABDB77"/>
    <a:srgbClr val="2FC9FF"/>
    <a:srgbClr val="009AD0"/>
    <a:srgbClr val="3FCDFF"/>
    <a:srgbClr val="57D3FF"/>
    <a:srgbClr val="FFB7B7"/>
    <a:srgbClr val="FF8B8B"/>
  </p:clrMru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9DCAF9ED-07DC-4A11-8D7F-57B35C25682E}" styleName="Medium Style 10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793D81CF-94F2-401A-BA57-92F5A7B2D0C5}" styleName="Medium Style 8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FD0F851-EC5A-4D38-B0AD-8093EC10F338}" styleName="Light Style 6">
    <a:wholeTbl>
      <a:tcTxStyle>
        <a:fontRef idx="minor">
          <a:scrgbClr r="0" g="0" b="0"/>
        </a:fontRef>
        <a:schemeClr val="accent5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1FECB4D8-DB02-4DC6-A0A2-4F2EBAE1DC90}" styleName="Medium Style 1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3B4B98B0-60AC-42C2-AFA5-B58CD77FA1E5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0E3FDE45-AF77-4B5C-9715-49D594BDF05E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929F9F4-4A8F-4326-A1B4-22849713DDAB}" styleName="Stile scuro 1 - Colore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ile scuro 1 - Color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16" autoAdjust="0"/>
    <p:restoredTop sz="97126" autoAdjust="0"/>
  </p:normalViewPr>
  <p:slideViewPr>
    <p:cSldViewPr>
      <p:cViewPr>
        <p:scale>
          <a:sx n="90" d="100"/>
          <a:sy n="90" d="100"/>
        </p:scale>
        <p:origin x="-1475" y="1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C92007-F6A9-4F59-A88E-6EB1144A988D}" type="doc">
      <dgm:prSet loTypeId="urn:microsoft.com/office/officeart/2005/8/layout/list1" loCatId="list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it-IT"/>
        </a:p>
      </dgm:t>
    </dgm:pt>
    <dgm:pt modelId="{777235B5-3BB9-4E2B-829B-709A850A1B51}">
      <dgm:prSet phldrT="[Testo]" custT="1"/>
      <dgm:spPr/>
      <dgm:t>
        <a:bodyPr/>
        <a:lstStyle/>
        <a:p>
          <a:pPr algn="ctr"/>
          <a:r>
            <a:rPr lang="it-IT" sz="2000" b="1" dirty="0" smtClean="0">
              <a:latin typeface="Agency FB" pitchFamily="34" charset="0"/>
              <a:cs typeface="Arial" pitchFamily="34" charset="0"/>
            </a:rPr>
            <a:t>AVVISO 1/2018 </a:t>
          </a:r>
        </a:p>
        <a:p>
          <a:pPr algn="l"/>
          <a:r>
            <a:rPr lang="it-IT" sz="2200" b="1" dirty="0" smtClean="0">
              <a:latin typeface="Agency FB" pitchFamily="34" charset="0"/>
              <a:cs typeface="Arial" pitchFamily="34" charset="0"/>
            </a:rPr>
            <a:t>Risorse, obiettivi e condizioni di partecipazione    </a:t>
          </a:r>
        </a:p>
        <a:p>
          <a:pPr algn="l"/>
          <a:r>
            <a:rPr lang="it-IT" sz="2200" b="1" dirty="0" smtClean="0">
              <a:latin typeface="Agency FB" pitchFamily="34" charset="0"/>
              <a:cs typeface="Arial" pitchFamily="34" charset="0"/>
            </a:rPr>
            <a:t>Aree di intervento</a:t>
          </a:r>
        </a:p>
        <a:p>
          <a:pPr algn="l"/>
          <a:r>
            <a:rPr lang="it-IT" sz="2200" b="1" dirty="0" smtClean="0">
              <a:latin typeface="Agency FB" pitchFamily="34" charset="0"/>
              <a:cs typeface="Arial" pitchFamily="34" charset="0"/>
            </a:rPr>
            <a:t>La valutazione </a:t>
          </a:r>
        </a:p>
        <a:p>
          <a:pPr algn="l"/>
          <a:endParaRPr lang="it-IT" sz="1800" b="1" dirty="0" smtClean="0">
            <a:latin typeface="Agency FB" pitchFamily="34" charset="0"/>
            <a:cs typeface="Arial" pitchFamily="34" charset="0"/>
          </a:endParaRPr>
        </a:p>
      </dgm:t>
    </dgm:pt>
    <dgm:pt modelId="{CDB23F3C-EF15-4530-AF49-2EF97063C06F}" type="parTrans" cxnId="{24D07713-2E0A-428A-98CA-BEB268177314}">
      <dgm:prSet/>
      <dgm:spPr/>
      <dgm:t>
        <a:bodyPr/>
        <a:lstStyle/>
        <a:p>
          <a:endParaRPr lang="it-IT" sz="2400" b="1">
            <a:latin typeface="Agency FB" pitchFamily="34" charset="0"/>
            <a:cs typeface="Arial" pitchFamily="34" charset="0"/>
          </a:endParaRPr>
        </a:p>
      </dgm:t>
    </dgm:pt>
    <dgm:pt modelId="{321C146A-2AF2-4536-80DB-07DF25CFAA4B}" type="sibTrans" cxnId="{24D07713-2E0A-428A-98CA-BEB268177314}">
      <dgm:prSet/>
      <dgm:spPr/>
      <dgm:t>
        <a:bodyPr/>
        <a:lstStyle/>
        <a:p>
          <a:endParaRPr lang="it-IT" sz="2400" b="1">
            <a:latin typeface="Agency FB" pitchFamily="34" charset="0"/>
            <a:cs typeface="Arial" pitchFamily="34" charset="0"/>
          </a:endParaRPr>
        </a:p>
      </dgm:t>
    </dgm:pt>
    <dgm:pt modelId="{5AE104CE-83BA-4716-9BE7-53E1480BCB66}">
      <dgm:prSet phldrT="[Testo]" custT="1"/>
      <dgm:spPr>
        <a:gradFill flip="none" rotWithShape="0">
          <a:gsLst>
            <a:gs pos="0">
              <a:schemeClr val="accent4">
                <a:shade val="30000"/>
                <a:satMod val="115000"/>
              </a:schemeClr>
            </a:gs>
            <a:gs pos="50000">
              <a:schemeClr val="accent4">
                <a:shade val="67500"/>
                <a:satMod val="115000"/>
              </a:schemeClr>
            </a:gs>
            <a:gs pos="100000">
              <a:schemeClr val="accent4"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pPr algn="ctr"/>
          <a:r>
            <a:rPr lang="it-IT" sz="2000" b="1" dirty="0" smtClean="0">
              <a:latin typeface="Agency FB" pitchFamily="34" charset="0"/>
              <a:cs typeface="Arial" pitchFamily="34" charset="0"/>
            </a:rPr>
            <a:t>AVVISO 2/2018</a:t>
          </a:r>
        </a:p>
        <a:p>
          <a:pPr algn="l"/>
          <a:r>
            <a:rPr lang="it-IT" sz="2200" b="1" dirty="0" smtClean="0">
              <a:latin typeface="Agency FB" pitchFamily="34" charset="0"/>
              <a:cs typeface="Arial" pitchFamily="34" charset="0"/>
            </a:rPr>
            <a:t>Risorse, obiettivi e condizioni di partecipazione    </a:t>
          </a:r>
        </a:p>
        <a:p>
          <a:pPr algn="l"/>
          <a:r>
            <a:rPr lang="it-IT" sz="2200" b="1" dirty="0" smtClean="0">
              <a:latin typeface="Agency FB" pitchFamily="34" charset="0"/>
              <a:cs typeface="Arial" pitchFamily="34" charset="0"/>
            </a:rPr>
            <a:t>Aree di intervento</a:t>
          </a:r>
        </a:p>
        <a:p>
          <a:pPr algn="l"/>
          <a:r>
            <a:rPr lang="it-IT" sz="2200" b="1" dirty="0" smtClean="0">
              <a:latin typeface="Agency FB" pitchFamily="34" charset="0"/>
              <a:cs typeface="Arial" pitchFamily="34" charset="0"/>
            </a:rPr>
            <a:t>La valutazione  </a:t>
          </a:r>
        </a:p>
      </dgm:t>
    </dgm:pt>
    <dgm:pt modelId="{3A0F667B-D3C1-4D0A-96C3-2260C0392AB0}" type="parTrans" cxnId="{2416CE4B-0971-453C-997C-96F9B02CC567}">
      <dgm:prSet/>
      <dgm:spPr/>
      <dgm:t>
        <a:bodyPr/>
        <a:lstStyle/>
        <a:p>
          <a:endParaRPr lang="it-IT" sz="2000">
            <a:latin typeface="Agency FB" pitchFamily="34" charset="0"/>
            <a:cs typeface="Arial" pitchFamily="34" charset="0"/>
          </a:endParaRPr>
        </a:p>
      </dgm:t>
    </dgm:pt>
    <dgm:pt modelId="{C595F479-455F-48F4-A7FE-5EDE844DC08D}" type="sibTrans" cxnId="{2416CE4B-0971-453C-997C-96F9B02CC567}">
      <dgm:prSet/>
      <dgm:spPr/>
      <dgm:t>
        <a:bodyPr/>
        <a:lstStyle/>
        <a:p>
          <a:endParaRPr lang="it-IT" sz="2000">
            <a:latin typeface="Agency FB" pitchFamily="34" charset="0"/>
            <a:cs typeface="Arial" pitchFamily="34" charset="0"/>
          </a:endParaRPr>
        </a:p>
      </dgm:t>
    </dgm:pt>
    <dgm:pt modelId="{527060A7-8922-480B-8DF7-5F6F1C20610E}" type="pres">
      <dgm:prSet presAssocID="{08C92007-F6A9-4F59-A88E-6EB1144A988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AFCF9AA-FCE0-4D6F-B8D4-7A8E8B5AF221}" type="pres">
      <dgm:prSet presAssocID="{777235B5-3BB9-4E2B-829B-709A850A1B51}" presName="parentLin" presStyleCnt="0"/>
      <dgm:spPr/>
      <dgm:t>
        <a:bodyPr/>
        <a:lstStyle/>
        <a:p>
          <a:endParaRPr lang="it-IT"/>
        </a:p>
      </dgm:t>
    </dgm:pt>
    <dgm:pt modelId="{E263BFCA-B70B-414A-8031-CB812C0033BB}" type="pres">
      <dgm:prSet presAssocID="{777235B5-3BB9-4E2B-829B-709A850A1B51}" presName="parentLeftMargin" presStyleLbl="node1" presStyleIdx="0" presStyleCnt="2"/>
      <dgm:spPr/>
      <dgm:t>
        <a:bodyPr/>
        <a:lstStyle/>
        <a:p>
          <a:endParaRPr lang="it-IT"/>
        </a:p>
      </dgm:t>
    </dgm:pt>
    <dgm:pt modelId="{519165E9-1811-4DF3-A53D-CFCE0FE2F50F}" type="pres">
      <dgm:prSet presAssocID="{777235B5-3BB9-4E2B-829B-709A850A1B51}" presName="parentText" presStyleLbl="node1" presStyleIdx="0" presStyleCnt="2" custScaleY="333169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8488BB5-630C-4845-9228-986B3EF38D86}" type="pres">
      <dgm:prSet presAssocID="{777235B5-3BB9-4E2B-829B-709A850A1B51}" presName="negativeSpace" presStyleCnt="0"/>
      <dgm:spPr/>
      <dgm:t>
        <a:bodyPr/>
        <a:lstStyle/>
        <a:p>
          <a:endParaRPr lang="it-IT"/>
        </a:p>
      </dgm:t>
    </dgm:pt>
    <dgm:pt modelId="{95448FE6-F11B-4948-ACAA-7A70F00951DD}" type="pres">
      <dgm:prSet presAssocID="{777235B5-3BB9-4E2B-829B-709A850A1B5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F58B799-301E-4E7F-87CC-BDBB48D37EF0}" type="pres">
      <dgm:prSet presAssocID="{321C146A-2AF2-4536-80DB-07DF25CFAA4B}" presName="spaceBetweenRectangles" presStyleCnt="0"/>
      <dgm:spPr/>
      <dgm:t>
        <a:bodyPr/>
        <a:lstStyle/>
        <a:p>
          <a:endParaRPr lang="it-IT"/>
        </a:p>
      </dgm:t>
    </dgm:pt>
    <dgm:pt modelId="{8FA942CD-BE93-4E93-BF8C-2A8306D5C91B}" type="pres">
      <dgm:prSet presAssocID="{5AE104CE-83BA-4716-9BE7-53E1480BCB66}" presName="parentLin" presStyleCnt="0"/>
      <dgm:spPr/>
    </dgm:pt>
    <dgm:pt modelId="{E9BFB19C-AE01-41EE-9E1D-39C2238280B6}" type="pres">
      <dgm:prSet presAssocID="{5AE104CE-83BA-4716-9BE7-53E1480BCB66}" presName="parentLeftMargin" presStyleLbl="node1" presStyleIdx="0" presStyleCnt="2"/>
      <dgm:spPr/>
      <dgm:t>
        <a:bodyPr/>
        <a:lstStyle/>
        <a:p>
          <a:endParaRPr lang="it-IT"/>
        </a:p>
      </dgm:t>
    </dgm:pt>
    <dgm:pt modelId="{C527BAAB-0E11-47C6-8D64-C428B1F7DB16}" type="pres">
      <dgm:prSet presAssocID="{5AE104CE-83BA-4716-9BE7-53E1480BCB66}" presName="parentText" presStyleLbl="node1" presStyleIdx="1" presStyleCnt="2" custScaleY="30959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73E80A7-78AD-4977-B3B3-7ED5EB8D5F8B}" type="pres">
      <dgm:prSet presAssocID="{5AE104CE-83BA-4716-9BE7-53E1480BCB66}" presName="negativeSpace" presStyleCnt="0"/>
      <dgm:spPr/>
    </dgm:pt>
    <dgm:pt modelId="{FC262D0E-963D-4FCB-8353-92C862A724D1}" type="pres">
      <dgm:prSet presAssocID="{5AE104CE-83BA-4716-9BE7-53E1480BCB66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4D07713-2E0A-428A-98CA-BEB268177314}" srcId="{08C92007-F6A9-4F59-A88E-6EB1144A988D}" destId="{777235B5-3BB9-4E2B-829B-709A850A1B51}" srcOrd="0" destOrd="0" parTransId="{CDB23F3C-EF15-4530-AF49-2EF97063C06F}" sibTransId="{321C146A-2AF2-4536-80DB-07DF25CFAA4B}"/>
    <dgm:cxn modelId="{2416CE4B-0971-453C-997C-96F9B02CC567}" srcId="{08C92007-F6A9-4F59-A88E-6EB1144A988D}" destId="{5AE104CE-83BA-4716-9BE7-53E1480BCB66}" srcOrd="1" destOrd="0" parTransId="{3A0F667B-D3C1-4D0A-96C3-2260C0392AB0}" sibTransId="{C595F479-455F-48F4-A7FE-5EDE844DC08D}"/>
    <dgm:cxn modelId="{B40D7D52-67C4-43C0-BDE0-E6094DB4E6DF}" type="presOf" srcId="{08C92007-F6A9-4F59-A88E-6EB1144A988D}" destId="{527060A7-8922-480B-8DF7-5F6F1C20610E}" srcOrd="0" destOrd="0" presId="urn:microsoft.com/office/officeart/2005/8/layout/list1"/>
    <dgm:cxn modelId="{D93F2C67-96B6-48F6-BDD0-3A39C0358B86}" type="presOf" srcId="{777235B5-3BB9-4E2B-829B-709A850A1B51}" destId="{E263BFCA-B70B-414A-8031-CB812C0033BB}" srcOrd="0" destOrd="0" presId="urn:microsoft.com/office/officeart/2005/8/layout/list1"/>
    <dgm:cxn modelId="{6CE5A892-225F-4535-A0DF-1AD045953D28}" type="presOf" srcId="{5AE104CE-83BA-4716-9BE7-53E1480BCB66}" destId="{E9BFB19C-AE01-41EE-9E1D-39C2238280B6}" srcOrd="0" destOrd="0" presId="urn:microsoft.com/office/officeart/2005/8/layout/list1"/>
    <dgm:cxn modelId="{CE3C63F7-672E-4866-9C4A-F6DFB0CCE1B0}" type="presOf" srcId="{777235B5-3BB9-4E2B-829B-709A850A1B51}" destId="{519165E9-1811-4DF3-A53D-CFCE0FE2F50F}" srcOrd="1" destOrd="0" presId="urn:microsoft.com/office/officeart/2005/8/layout/list1"/>
    <dgm:cxn modelId="{C90D59D6-D709-4749-9035-12B90B09BFEB}" type="presOf" srcId="{5AE104CE-83BA-4716-9BE7-53E1480BCB66}" destId="{C527BAAB-0E11-47C6-8D64-C428B1F7DB16}" srcOrd="1" destOrd="0" presId="urn:microsoft.com/office/officeart/2005/8/layout/list1"/>
    <dgm:cxn modelId="{849578BE-7D06-49E4-86B4-BB59550A1B34}" type="presParOf" srcId="{527060A7-8922-480B-8DF7-5F6F1C20610E}" destId="{5AFCF9AA-FCE0-4D6F-B8D4-7A8E8B5AF221}" srcOrd="0" destOrd="0" presId="urn:microsoft.com/office/officeart/2005/8/layout/list1"/>
    <dgm:cxn modelId="{6CDC684E-6140-4E70-920E-29B0EEBEE116}" type="presParOf" srcId="{5AFCF9AA-FCE0-4D6F-B8D4-7A8E8B5AF221}" destId="{E263BFCA-B70B-414A-8031-CB812C0033BB}" srcOrd="0" destOrd="0" presId="urn:microsoft.com/office/officeart/2005/8/layout/list1"/>
    <dgm:cxn modelId="{8CF55540-ABB1-4191-9969-D92385825C5F}" type="presParOf" srcId="{5AFCF9AA-FCE0-4D6F-B8D4-7A8E8B5AF221}" destId="{519165E9-1811-4DF3-A53D-CFCE0FE2F50F}" srcOrd="1" destOrd="0" presId="urn:microsoft.com/office/officeart/2005/8/layout/list1"/>
    <dgm:cxn modelId="{6DE62B97-49C6-484D-BD89-DA5B2711DBFC}" type="presParOf" srcId="{527060A7-8922-480B-8DF7-5F6F1C20610E}" destId="{E8488BB5-630C-4845-9228-986B3EF38D86}" srcOrd="1" destOrd="0" presId="urn:microsoft.com/office/officeart/2005/8/layout/list1"/>
    <dgm:cxn modelId="{7EB44733-3490-4501-A368-A93B0B65FDFA}" type="presParOf" srcId="{527060A7-8922-480B-8DF7-5F6F1C20610E}" destId="{95448FE6-F11B-4948-ACAA-7A70F00951DD}" srcOrd="2" destOrd="0" presId="urn:microsoft.com/office/officeart/2005/8/layout/list1"/>
    <dgm:cxn modelId="{7A76C2CC-D832-417E-BE5E-C4801AB3797E}" type="presParOf" srcId="{527060A7-8922-480B-8DF7-5F6F1C20610E}" destId="{AF58B799-301E-4E7F-87CC-BDBB48D37EF0}" srcOrd="3" destOrd="0" presId="urn:microsoft.com/office/officeart/2005/8/layout/list1"/>
    <dgm:cxn modelId="{00C10AB6-0669-4685-96A7-E773FA4E3C06}" type="presParOf" srcId="{527060A7-8922-480B-8DF7-5F6F1C20610E}" destId="{8FA942CD-BE93-4E93-BF8C-2A8306D5C91B}" srcOrd="4" destOrd="0" presId="urn:microsoft.com/office/officeart/2005/8/layout/list1"/>
    <dgm:cxn modelId="{90BA5F10-B77E-4D35-AE4B-09BD308122D2}" type="presParOf" srcId="{8FA942CD-BE93-4E93-BF8C-2A8306D5C91B}" destId="{E9BFB19C-AE01-41EE-9E1D-39C2238280B6}" srcOrd="0" destOrd="0" presId="urn:microsoft.com/office/officeart/2005/8/layout/list1"/>
    <dgm:cxn modelId="{C97A2545-E70D-45E6-9D1C-BE7A659AC1AB}" type="presParOf" srcId="{8FA942CD-BE93-4E93-BF8C-2A8306D5C91B}" destId="{C527BAAB-0E11-47C6-8D64-C428B1F7DB16}" srcOrd="1" destOrd="0" presId="urn:microsoft.com/office/officeart/2005/8/layout/list1"/>
    <dgm:cxn modelId="{36733DCC-2CB0-44B3-8324-F4F2CB5FA6C0}" type="presParOf" srcId="{527060A7-8922-480B-8DF7-5F6F1C20610E}" destId="{D73E80A7-78AD-4977-B3B3-7ED5EB8D5F8B}" srcOrd="5" destOrd="0" presId="urn:microsoft.com/office/officeart/2005/8/layout/list1"/>
    <dgm:cxn modelId="{176993BD-907F-4B81-BCD7-28EE6F8BA103}" type="presParOf" srcId="{527060A7-8922-480B-8DF7-5F6F1C20610E}" destId="{FC262D0E-963D-4FCB-8353-92C862A724D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448FE6-F11B-4948-ACAA-7A70F00951DD}">
      <dsp:nvSpPr>
        <dsp:cNvPr id="0" name=""/>
        <dsp:cNvSpPr/>
      </dsp:nvSpPr>
      <dsp:spPr>
        <a:xfrm>
          <a:off x="0" y="1922605"/>
          <a:ext cx="676875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19165E9-1811-4DF3-A53D-CFCE0FE2F50F}">
      <dsp:nvSpPr>
        <dsp:cNvPr id="0" name=""/>
        <dsp:cNvSpPr/>
      </dsp:nvSpPr>
      <dsp:spPr>
        <a:xfrm>
          <a:off x="338107" y="0"/>
          <a:ext cx="4733499" cy="226208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6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Agency FB" pitchFamily="34" charset="0"/>
              <a:cs typeface="Arial" pitchFamily="34" charset="0"/>
            </a:rPr>
            <a:t>AVVISO 1/2018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1" kern="1200" dirty="0" smtClean="0">
              <a:latin typeface="Agency FB" pitchFamily="34" charset="0"/>
              <a:cs typeface="Arial" pitchFamily="34" charset="0"/>
            </a:rPr>
            <a:t>Risorse, obiettivi e condizioni di partecipazione   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1" kern="1200" dirty="0" smtClean="0">
              <a:latin typeface="Agency FB" pitchFamily="34" charset="0"/>
              <a:cs typeface="Arial" pitchFamily="34" charset="0"/>
            </a:rPr>
            <a:t>Aree di intervento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1" kern="1200" dirty="0" smtClean="0">
              <a:latin typeface="Agency FB" pitchFamily="34" charset="0"/>
              <a:cs typeface="Arial" pitchFamily="34" charset="0"/>
            </a:rPr>
            <a:t>La valutazione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kern="1200" dirty="0" smtClean="0">
            <a:latin typeface="Agency FB" pitchFamily="34" charset="0"/>
            <a:cs typeface="Arial" pitchFamily="34" charset="0"/>
          </a:endParaRPr>
        </a:p>
      </dsp:txBody>
      <dsp:txXfrm>
        <a:off x="338107" y="0"/>
        <a:ext cx="4733499" cy="2262084"/>
      </dsp:txXfrm>
    </dsp:sp>
    <dsp:sp modelId="{FC262D0E-963D-4FCB-8353-92C862A724D1}">
      <dsp:nvSpPr>
        <dsp:cNvPr id="0" name=""/>
        <dsp:cNvSpPr/>
      </dsp:nvSpPr>
      <dsp:spPr>
        <a:xfrm>
          <a:off x="0" y="4388951"/>
          <a:ext cx="676875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527BAAB-0E11-47C6-8D64-C428B1F7DB16}">
      <dsp:nvSpPr>
        <dsp:cNvPr id="0" name=""/>
        <dsp:cNvSpPr/>
      </dsp:nvSpPr>
      <dsp:spPr>
        <a:xfrm>
          <a:off x="338107" y="2626405"/>
          <a:ext cx="4733499" cy="2102026"/>
        </a:xfrm>
        <a:prstGeom prst="roundRect">
          <a:avLst/>
        </a:prstGeom>
        <a:gradFill flip="none" rotWithShape="0">
          <a:gsLst>
            <a:gs pos="0">
              <a:schemeClr val="accent4">
                <a:shade val="30000"/>
                <a:satMod val="115000"/>
              </a:schemeClr>
            </a:gs>
            <a:gs pos="50000">
              <a:schemeClr val="accent4">
                <a:shade val="67500"/>
                <a:satMod val="115000"/>
              </a:schemeClr>
            </a:gs>
            <a:gs pos="100000">
              <a:schemeClr val="accent4">
                <a:shade val="100000"/>
                <a:satMod val="115000"/>
              </a:schemeClr>
            </a:gs>
          </a:gsLst>
          <a:lin ang="2700000" scaled="1"/>
          <a:tileRect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Agency FB" pitchFamily="34" charset="0"/>
              <a:cs typeface="Arial" pitchFamily="34" charset="0"/>
            </a:rPr>
            <a:t>AVVISO 2/2018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1" kern="1200" dirty="0" smtClean="0">
              <a:latin typeface="Agency FB" pitchFamily="34" charset="0"/>
              <a:cs typeface="Arial" pitchFamily="34" charset="0"/>
            </a:rPr>
            <a:t>Risorse, obiettivi e condizioni di partecipazione   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1" kern="1200" dirty="0" smtClean="0">
              <a:latin typeface="Agency FB" pitchFamily="34" charset="0"/>
              <a:cs typeface="Arial" pitchFamily="34" charset="0"/>
            </a:rPr>
            <a:t>Aree di intervento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1" kern="1200" dirty="0" smtClean="0">
              <a:latin typeface="Agency FB" pitchFamily="34" charset="0"/>
              <a:cs typeface="Arial" pitchFamily="34" charset="0"/>
            </a:rPr>
            <a:t>La valutazione  </a:t>
          </a:r>
        </a:p>
      </dsp:txBody>
      <dsp:txXfrm>
        <a:off x="338107" y="2626405"/>
        <a:ext cx="4733499" cy="21020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26" tIns="45713" rIns="91426" bIns="45713"/>
          <a:lstStyle>
            <a:extLst/>
          </a:lstStyle>
          <a:p>
            <a:endParaRPr lang="it-IT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26" tIns="45713" rIns="91426" bIns="45713"/>
          <a:lstStyle>
            <a:extLst/>
          </a:lstStyle>
          <a:p>
            <a:fld id="{31555DB1-8736-42A3-B48D-2B08FB93332A}" type="datetimeFigureOut">
              <a:rPr lang="it-IT" smtClean="0"/>
              <a:pPr/>
              <a:t>11/12/2017</a:t>
            </a:fld>
            <a:endParaRPr lang="it-IT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26" tIns="45713" rIns="91426" bIns="45713"/>
          <a:lstStyle>
            <a:extLst/>
          </a:lstStyle>
          <a:p>
            <a:endParaRPr lang="it-IT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26" tIns="45713" rIns="91426" bIns="45713"/>
          <a:lstStyle>
            <a:extLst/>
          </a:lstStyle>
          <a:p>
            <a:fld id="{5400D380-E0D7-4EB1-B91E-BFCC7DA7F29D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26" tIns="45713" rIns="91426" bIns="45713"/>
          <a:lstStyle>
            <a:extLst/>
          </a:lstStyle>
          <a:p>
            <a:endParaRPr lang="it-IT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26" tIns="45713" rIns="91426" bIns="45713"/>
          <a:lstStyle>
            <a:extLst/>
          </a:lstStyle>
          <a:p>
            <a:fld id="{0BDB199F-A56C-4049-BA04-1447030960FF}" type="datetimeFigureOut">
              <a:rPr/>
              <a:pPr/>
              <a:t>28/6/2006</a:t>
            </a:fld>
            <a:endParaRPr lang="it-IT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anchor="ctr"/>
          <a:lstStyle>
            <a:extLst/>
          </a:lstStyle>
          <a:p>
            <a:endParaRPr lang="it-IT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26" tIns="45713" rIns="91426" bIns="45713">
            <a:normAutofit/>
          </a:bodyPr>
          <a:lstStyle>
            <a:extLst/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26" tIns="45713" rIns="91426" bIns="45713"/>
          <a:lstStyle>
            <a:extLst/>
          </a:lstStyle>
          <a:p>
            <a:endParaRPr lang="it-IT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26" tIns="45713" rIns="91426" bIns="45713"/>
          <a:lstStyle>
            <a:extLst/>
          </a:lstStyle>
          <a:p>
            <a:fld id="{B3A019F3-8596-4028-9847-CBD3A185B07A}" type="slidenum">
              <a:rPr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it-I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it-I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it-I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it-I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it-I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it-I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it-I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it-I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it-IT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it-IT" smtClean="0"/>
              <a:pPr/>
              <a:t>1</a:t>
            </a:fld>
            <a:endParaRPr lang="it-IT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11</a:t>
            </a:fld>
            <a:endParaRPr lang="it-IT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12</a:t>
            </a:fld>
            <a:endParaRPr lang="it-IT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13</a:t>
            </a:fld>
            <a:endParaRPr lang="it-IT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14</a:t>
            </a:fld>
            <a:endParaRPr 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3</a:t>
            </a:fld>
            <a:endParaRPr lang="it-IT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4</a:t>
            </a:fld>
            <a:endParaRPr lang="it-IT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5</a:t>
            </a:fld>
            <a:endParaRPr lang="it-IT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6</a:t>
            </a:fld>
            <a:endParaRPr lang="it-IT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7</a:t>
            </a:fld>
            <a:endParaRPr lang="it-IT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8</a:t>
            </a:fld>
            <a:endParaRPr lang="it-IT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9</a:t>
            </a:fld>
            <a:endParaRPr lang="it-IT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it-IT" smtClean="0"/>
              <a:pPr/>
              <a:t>10</a:t>
            </a:fld>
            <a:endParaRPr lang="it-I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 eaLnBrk="1" latinLnBrk="0" hangingPunct="1">
              <a:defRPr kumimoji="0" lang="it-IT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>
          <a:xfrm>
            <a:off x="228600" y="4706112"/>
            <a:ext cx="6934200" cy="228600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lang="it-IT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endParaRPr kumimoji="0" lang="it-IT" dirty="0"/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6477000" y="6477000"/>
            <a:ext cx="1021080" cy="304800"/>
          </a:xfrm>
        </p:spPr>
        <p:txBody>
          <a:bodyPr anchor="ctr"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r>
              <a:rPr lang="it-IT" dirty="0" smtClean="0"/>
              <a:t>Struttura e indice FD.IR – Fondirigenti Impact Report/GN</a:t>
            </a:r>
            <a:endParaRPr lang="it-IT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1600200" cy="304800"/>
          </a:xfrm>
        </p:spPr>
        <p:txBody>
          <a:bodyPr anchor="ctr"/>
          <a:lstStyle>
            <a:lvl1pPr algn="l" eaLnBrk="1" latinLnBrk="0" hangingPunct="1">
              <a:defRPr kumimoji="0" lang="it-IT">
                <a:solidFill>
                  <a:srgbClr val="A0A0A0"/>
                </a:solidFill>
              </a:defRPr>
            </a:lvl1pPr>
            <a:extLst/>
          </a:lstStyle>
          <a:p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9144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elementi: 1 in alto, 1 in bas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301752" y="609600"/>
            <a:ext cx="8074152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44165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44165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ele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3017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44196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44165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44165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22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elementi: 1 a sinistra, 3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4419600" y="609600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416552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4416552" y="256946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419600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4419600" y="452018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elementi: 3 a sinistra, 1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416552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4416552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304800" y="609600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301752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301752" y="256946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304800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304800" y="452018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22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elementi: 2 a sinistra, 3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3017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4419600" y="609600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416552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4416552" y="256946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4419600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4419600" y="452018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1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elementi: 3 a sinistra, 2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307848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307848" y="609600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304800" y="256946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307848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307848" y="452018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44196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44165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44165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1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, 2 rig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371600" y="14478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sp>
        <p:nvSpPr>
          <p:cNvPr id="8" name="Rectangle 6"/>
          <p:cNvSpPr/>
          <p:nvPr/>
        </p:nvSpPr>
        <p:spPr>
          <a:xfrm>
            <a:off x="1371600" y="38862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sp>
        <p:nvSpPr>
          <p:cNvPr id="26" name="Rectangle 6"/>
          <p:cNvSpPr/>
          <p:nvPr/>
        </p:nvSpPr>
        <p:spPr>
          <a:xfrm>
            <a:off x="3505200" y="14478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sp>
        <p:nvSpPr>
          <p:cNvPr id="25" name="Rectangle 6"/>
          <p:cNvSpPr/>
          <p:nvPr/>
        </p:nvSpPr>
        <p:spPr>
          <a:xfrm>
            <a:off x="3505200" y="38862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sp>
        <p:nvSpPr>
          <p:cNvPr id="31" name="Rectangle 6"/>
          <p:cNvSpPr/>
          <p:nvPr/>
        </p:nvSpPr>
        <p:spPr>
          <a:xfrm>
            <a:off x="5638800" y="14478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sp>
        <p:nvSpPr>
          <p:cNvPr id="3" name="Rectangle 6"/>
          <p:cNvSpPr/>
          <p:nvPr/>
        </p:nvSpPr>
        <p:spPr>
          <a:xfrm>
            <a:off x="5638800" y="38862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1524000" y="1600200"/>
            <a:ext cx="1371600" cy="685800"/>
          </a:xfrm>
        </p:spPr>
        <p:txBody>
          <a:bodyPr/>
          <a:lstStyle>
            <a:extLst/>
          </a:lstStyle>
          <a:p>
            <a:r>
              <a:rPr kumimoji="0" lang="it-IT" baseline="0" dirty="0"/>
              <a:t>Logo aziendale</a:t>
            </a:r>
            <a:endParaRPr kumimoji="0" lang="it-IT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1524000" y="4038600"/>
            <a:ext cx="1371600" cy="685800"/>
          </a:xfrm>
        </p:spPr>
        <p:txBody>
          <a:bodyPr/>
          <a:lstStyle>
            <a:extLst/>
          </a:lstStyle>
          <a:p>
            <a:r>
              <a:rPr kumimoji="0" lang="it-IT" baseline="0" dirty="0"/>
              <a:t>Logo aziendale</a:t>
            </a:r>
            <a:endParaRPr kumimoji="0" lang="it-IT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3657600" y="1600200"/>
            <a:ext cx="1371600" cy="685800"/>
          </a:xfrm>
        </p:spPr>
        <p:txBody>
          <a:bodyPr/>
          <a:lstStyle>
            <a:extLst/>
          </a:lstStyle>
          <a:p>
            <a:r>
              <a:rPr kumimoji="0" lang="it-IT" baseline="0" dirty="0"/>
              <a:t>Logo aziendale</a:t>
            </a:r>
            <a:endParaRPr kumimoji="0" lang="it-IT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3657600" y="4038600"/>
            <a:ext cx="1371600" cy="685800"/>
          </a:xfrm>
        </p:spPr>
        <p:txBody>
          <a:bodyPr/>
          <a:lstStyle>
            <a:extLst/>
          </a:lstStyle>
          <a:p>
            <a:r>
              <a:rPr kumimoji="0" lang="it-IT" baseline="0" dirty="0"/>
              <a:t>Logo aziendale</a:t>
            </a:r>
            <a:endParaRPr kumimoji="0" lang="it-IT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5791200" y="1600200"/>
            <a:ext cx="1371600" cy="685800"/>
          </a:xfrm>
        </p:spPr>
        <p:txBody>
          <a:bodyPr/>
          <a:lstStyle>
            <a:extLst/>
          </a:lstStyle>
          <a:p>
            <a:r>
              <a:rPr kumimoji="0" lang="it-IT" baseline="0" dirty="0"/>
              <a:t>Logo aziendale</a:t>
            </a:r>
            <a:endParaRPr kumimoji="0" lang="it-IT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5791200" y="4038600"/>
            <a:ext cx="1371600" cy="685800"/>
          </a:xfrm>
        </p:spPr>
        <p:txBody>
          <a:bodyPr/>
          <a:lstStyle>
            <a:extLst/>
          </a:lstStyle>
          <a:p>
            <a:r>
              <a:rPr kumimoji="0" lang="it-IT" baseline="0" dirty="0"/>
              <a:t>Logo aziendale</a:t>
            </a:r>
            <a:endParaRPr kumimoji="0" lang="it-IT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1524000" y="28956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it-IT" b="1"/>
            </a:lvl1pPr>
            <a:extLst/>
          </a:lstStyle>
          <a:p>
            <a:pPr lvl="0"/>
            <a:r>
              <a:rPr kumimoji="0" lang="it-IT"/>
              <a:t>Importo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1524000" y="53340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it-IT" b="1"/>
            </a:lvl1pPr>
            <a:extLst/>
          </a:lstStyle>
          <a:p>
            <a:pPr lvl="0"/>
            <a:r>
              <a:rPr kumimoji="0" lang="it-IT"/>
              <a:t>Importo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3657600" y="28956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it-IT" b="1"/>
            </a:lvl1pPr>
            <a:extLst/>
          </a:lstStyle>
          <a:p>
            <a:pPr lvl="0"/>
            <a:r>
              <a:rPr kumimoji="0" lang="it-IT"/>
              <a:t>Importo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3657600" y="53340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it-IT" b="1"/>
            </a:lvl1pPr>
            <a:extLst/>
          </a:lstStyle>
          <a:p>
            <a:pPr lvl="0"/>
            <a:r>
              <a:rPr kumimoji="0" lang="it-IT"/>
              <a:t>Importo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5791200" y="28956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it-IT" b="1"/>
            </a:lvl1pPr>
            <a:extLst/>
          </a:lstStyle>
          <a:p>
            <a:pPr lvl="0"/>
            <a:r>
              <a:rPr kumimoji="0" lang="it-IT"/>
              <a:t>Importo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5791200" y="53340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it-IT" b="1"/>
            </a:lvl1pPr>
            <a:extLst/>
          </a:lstStyle>
          <a:p>
            <a:pPr lvl="0"/>
            <a:r>
              <a:rPr kumimoji="0" lang="it-IT"/>
              <a:t>Importo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1524000" y="32004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it-IT" sz="800" i="1"/>
            </a:lvl1pPr>
            <a:extLst/>
          </a:lstStyle>
          <a:p>
            <a:pPr lvl="0"/>
            <a:r>
              <a:rPr kumimoji="0" lang="it-IT"/>
              <a:t>Data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1524000" y="56388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it-IT" sz="800" i="1"/>
            </a:lvl1pPr>
            <a:extLst/>
          </a:lstStyle>
          <a:p>
            <a:pPr lvl="0"/>
            <a:r>
              <a:rPr kumimoji="0" lang="it-IT"/>
              <a:t>Data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3657600" y="32004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it-IT" sz="800" i="1"/>
            </a:lvl1pPr>
            <a:extLst/>
          </a:lstStyle>
          <a:p>
            <a:pPr lvl="0"/>
            <a:r>
              <a:rPr kumimoji="0" lang="it-IT"/>
              <a:t>Data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3657600" y="56388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it-IT" sz="800" i="1"/>
            </a:lvl1pPr>
            <a:extLst/>
          </a:lstStyle>
          <a:p>
            <a:pPr lvl="0"/>
            <a:r>
              <a:rPr kumimoji="0" lang="it-IT"/>
              <a:t>Data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5791200" y="32004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it-IT" sz="800" i="1"/>
            </a:lvl1pPr>
            <a:extLst/>
          </a:lstStyle>
          <a:p>
            <a:pPr lvl="0"/>
            <a:r>
              <a:rPr kumimoji="0" lang="it-IT"/>
              <a:t>Data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5791200" y="56388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it-IT" sz="800" i="1"/>
            </a:lvl1pPr>
            <a:extLst/>
          </a:lstStyle>
          <a:p>
            <a:pPr lvl="0"/>
            <a:r>
              <a:rPr kumimoji="0" lang="it-IT"/>
              <a:t>Data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2860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it-IT" sz="800"/>
            </a:lvl1pPr>
            <a:extLst/>
          </a:lstStyle>
          <a:p>
            <a:pPr lvl="0"/>
            <a:r>
              <a:rPr kumimoji="0" lang="it-IT"/>
              <a:t>Descrizione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1524000" y="47244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it-IT" sz="800"/>
            </a:lvl1pPr>
            <a:extLst/>
          </a:lstStyle>
          <a:p>
            <a:pPr lvl="0"/>
            <a:r>
              <a:rPr kumimoji="0" lang="it-IT"/>
              <a:t>Descrizione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3657600" y="22860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it-IT" sz="800"/>
            </a:lvl1pPr>
            <a:extLst/>
          </a:lstStyle>
          <a:p>
            <a:pPr lvl="0"/>
            <a:r>
              <a:rPr kumimoji="0" lang="it-IT"/>
              <a:t>Descrizione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3657600" y="47244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it-IT" sz="800"/>
            </a:lvl1pPr>
            <a:extLst/>
          </a:lstStyle>
          <a:p>
            <a:pPr lvl="0"/>
            <a:r>
              <a:rPr kumimoji="0" lang="it-IT"/>
              <a:t>Descrizione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5791200" y="22860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it-IT" sz="800"/>
            </a:lvl1pPr>
            <a:extLst/>
          </a:lstStyle>
          <a:p>
            <a:pPr lvl="0"/>
            <a:r>
              <a:rPr kumimoji="0" lang="it-IT"/>
              <a:t>Descrizione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5791200" y="47244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it-IT" sz="800"/>
            </a:lvl1pPr>
            <a:extLst/>
          </a:lstStyle>
          <a:p>
            <a:pPr lvl="0"/>
            <a:r>
              <a:rPr kumimoji="0" lang="it-IT"/>
              <a:t>Descrizione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304800" y="381000"/>
            <a:ext cx="8077200" cy="838200"/>
          </a:xfrm>
        </p:spPr>
        <p:txBody>
          <a:bodyPr/>
          <a:lstStyle>
            <a:lvl1pPr eaLnBrk="1" latinLnBrk="0" hangingPunct="1">
              <a:defRPr kumimoji="0" lang="it-IT" sz="1200"/>
            </a:lvl1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4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7" name="Rectangle 37"/>
          <p:cNvSpPr>
            <a:spLocks noGrp="1"/>
          </p:cNvSpPr>
          <p:nvPr>
            <p:ph type="body" sz="quarter" idx="13" hasCustomPrompt="1"/>
          </p:nvPr>
        </p:nvSpPr>
        <p:spPr>
          <a:xfrm>
            <a:off x="310896" y="381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43" name="Rectangle 37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838200"/>
            <a:ext cx="7391400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41" name="Rectangle 37"/>
          <p:cNvSpPr>
            <a:spLocks noGrp="1"/>
          </p:cNvSpPr>
          <p:nvPr>
            <p:ph type="body" sz="quarter" idx="17" hasCustomPrompt="1"/>
          </p:nvPr>
        </p:nvSpPr>
        <p:spPr>
          <a:xfrm>
            <a:off x="310896" y="1295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45" name="Rectangle 37"/>
          <p:cNvSpPr>
            <a:spLocks noGrp="1"/>
          </p:cNvSpPr>
          <p:nvPr>
            <p:ph type="body" sz="quarter" idx="19" hasCustomPrompt="1"/>
          </p:nvPr>
        </p:nvSpPr>
        <p:spPr>
          <a:xfrm>
            <a:off x="310896" y="17526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 baseline="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47" name="Rectangle 37"/>
          <p:cNvSpPr>
            <a:spLocks noGrp="1"/>
          </p:cNvSpPr>
          <p:nvPr>
            <p:ph type="body" sz="quarter" idx="21" hasCustomPrompt="1"/>
          </p:nvPr>
        </p:nvSpPr>
        <p:spPr>
          <a:xfrm>
            <a:off x="310896" y="22098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 baseline="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49" name="Rectangle 37"/>
          <p:cNvSpPr>
            <a:spLocks noGrp="1"/>
          </p:cNvSpPr>
          <p:nvPr>
            <p:ph type="body" sz="quarter" idx="23" hasCustomPrompt="1"/>
          </p:nvPr>
        </p:nvSpPr>
        <p:spPr>
          <a:xfrm>
            <a:off x="310896" y="2667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51" name="Rectangle 37"/>
          <p:cNvSpPr>
            <a:spLocks noGrp="1"/>
          </p:cNvSpPr>
          <p:nvPr>
            <p:ph type="body" sz="quarter" idx="25" hasCustomPrompt="1"/>
          </p:nvPr>
        </p:nvSpPr>
        <p:spPr>
          <a:xfrm>
            <a:off x="310896" y="31242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53" name="Rectangle 37"/>
          <p:cNvSpPr>
            <a:spLocks noGrp="1"/>
          </p:cNvSpPr>
          <p:nvPr>
            <p:ph type="body" sz="quarter" idx="27" hasCustomPrompt="1"/>
          </p:nvPr>
        </p:nvSpPr>
        <p:spPr>
          <a:xfrm>
            <a:off x="310896" y="3581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55" name="Rectangle 37"/>
          <p:cNvSpPr>
            <a:spLocks noGrp="1"/>
          </p:cNvSpPr>
          <p:nvPr>
            <p:ph type="body" sz="quarter" idx="29" hasCustomPrompt="1"/>
          </p:nvPr>
        </p:nvSpPr>
        <p:spPr>
          <a:xfrm>
            <a:off x="310896" y="40386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 baseline="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57" name="Rectangle 37"/>
          <p:cNvSpPr>
            <a:spLocks noGrp="1"/>
          </p:cNvSpPr>
          <p:nvPr>
            <p:ph type="body" sz="quarter" idx="31" hasCustomPrompt="1"/>
          </p:nvPr>
        </p:nvSpPr>
        <p:spPr>
          <a:xfrm>
            <a:off x="310896" y="44958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26" name="Rectangle 37"/>
          <p:cNvSpPr>
            <a:spLocks noGrp="1"/>
          </p:cNvSpPr>
          <p:nvPr>
            <p:ph type="body" sz="quarter" idx="33" hasCustomPrompt="1"/>
          </p:nvPr>
        </p:nvSpPr>
        <p:spPr>
          <a:xfrm>
            <a:off x="310896" y="4953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28" name="Rectangle 37"/>
          <p:cNvSpPr>
            <a:spLocks noGrp="1"/>
          </p:cNvSpPr>
          <p:nvPr>
            <p:ph type="body" sz="quarter" idx="35" hasCustomPrompt="1"/>
          </p:nvPr>
        </p:nvSpPr>
        <p:spPr>
          <a:xfrm>
            <a:off x="310896" y="54102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98" name="Rectangle 37"/>
          <p:cNvSpPr>
            <a:spLocks noGrp="1"/>
          </p:cNvSpPr>
          <p:nvPr>
            <p:ph type="body" sz="quarter" idx="14" hasCustomPrompt="1"/>
          </p:nvPr>
        </p:nvSpPr>
        <p:spPr>
          <a:xfrm>
            <a:off x="7696200" y="3810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44" name="Rectangle 37"/>
          <p:cNvSpPr>
            <a:spLocks noGrp="1"/>
          </p:cNvSpPr>
          <p:nvPr>
            <p:ph type="body" sz="quarter" idx="16" hasCustomPrompt="1"/>
          </p:nvPr>
        </p:nvSpPr>
        <p:spPr>
          <a:xfrm>
            <a:off x="7696200" y="8382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42" name="Rectangle 37"/>
          <p:cNvSpPr>
            <a:spLocks noGrp="1"/>
          </p:cNvSpPr>
          <p:nvPr>
            <p:ph type="body" sz="quarter" idx="18" hasCustomPrompt="1"/>
          </p:nvPr>
        </p:nvSpPr>
        <p:spPr>
          <a:xfrm>
            <a:off x="7696200" y="12954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46" name="Rectangle 37"/>
          <p:cNvSpPr>
            <a:spLocks noGrp="1"/>
          </p:cNvSpPr>
          <p:nvPr>
            <p:ph type="body" sz="quarter" idx="20" hasCustomPrompt="1"/>
          </p:nvPr>
        </p:nvSpPr>
        <p:spPr>
          <a:xfrm>
            <a:off x="7696200" y="17526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48" name="Rectangle 37"/>
          <p:cNvSpPr>
            <a:spLocks noGrp="1"/>
          </p:cNvSpPr>
          <p:nvPr>
            <p:ph type="body" sz="quarter" idx="22" hasCustomPrompt="1"/>
          </p:nvPr>
        </p:nvSpPr>
        <p:spPr>
          <a:xfrm>
            <a:off x="7696200" y="22098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50" name="Rectangle 37"/>
          <p:cNvSpPr>
            <a:spLocks noGrp="1"/>
          </p:cNvSpPr>
          <p:nvPr>
            <p:ph type="body" sz="quarter" idx="24" hasCustomPrompt="1"/>
          </p:nvPr>
        </p:nvSpPr>
        <p:spPr>
          <a:xfrm>
            <a:off x="7696200" y="26670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52" name="Rectangle 37"/>
          <p:cNvSpPr>
            <a:spLocks noGrp="1"/>
          </p:cNvSpPr>
          <p:nvPr>
            <p:ph type="body" sz="quarter" idx="26" hasCustomPrompt="1"/>
          </p:nvPr>
        </p:nvSpPr>
        <p:spPr>
          <a:xfrm>
            <a:off x="7696200" y="31242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54" name="Rectangle 37"/>
          <p:cNvSpPr>
            <a:spLocks noGrp="1"/>
          </p:cNvSpPr>
          <p:nvPr>
            <p:ph type="body" sz="quarter" idx="28" hasCustomPrompt="1"/>
          </p:nvPr>
        </p:nvSpPr>
        <p:spPr>
          <a:xfrm>
            <a:off x="7696200" y="35814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56" name="Rectangle 37"/>
          <p:cNvSpPr>
            <a:spLocks noGrp="1"/>
          </p:cNvSpPr>
          <p:nvPr>
            <p:ph type="body" sz="quarter" idx="30" hasCustomPrompt="1"/>
          </p:nvPr>
        </p:nvSpPr>
        <p:spPr>
          <a:xfrm>
            <a:off x="7696200" y="40386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58" name="Rectangle 37"/>
          <p:cNvSpPr>
            <a:spLocks noGrp="1"/>
          </p:cNvSpPr>
          <p:nvPr>
            <p:ph type="body" sz="quarter" idx="32" hasCustomPrompt="1"/>
          </p:nvPr>
        </p:nvSpPr>
        <p:spPr>
          <a:xfrm>
            <a:off x="7696200" y="44958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27" name="Rectangle 37"/>
          <p:cNvSpPr>
            <a:spLocks noGrp="1"/>
          </p:cNvSpPr>
          <p:nvPr>
            <p:ph type="body" sz="quarter" idx="34" hasCustomPrompt="1"/>
          </p:nvPr>
        </p:nvSpPr>
        <p:spPr>
          <a:xfrm>
            <a:off x="7696200" y="49530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29" name="Rectangle 37"/>
          <p:cNvSpPr>
            <a:spLocks noGrp="1"/>
          </p:cNvSpPr>
          <p:nvPr>
            <p:ph type="body" sz="quarter" idx="36" hasCustomPrompt="1"/>
          </p:nvPr>
        </p:nvSpPr>
        <p:spPr>
          <a:xfrm>
            <a:off x="7696200" y="54102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30" name="Rectangle 37"/>
          <p:cNvSpPr>
            <a:spLocks noGrp="1"/>
          </p:cNvSpPr>
          <p:nvPr>
            <p:ph type="body" sz="quarter" idx="37" hasCustomPrompt="1"/>
          </p:nvPr>
        </p:nvSpPr>
        <p:spPr>
          <a:xfrm>
            <a:off x="310896" y="5867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>
            <a:noAutofit/>
          </a:bodyPr>
          <a:lstStyle>
            <a:lvl1pPr eaLnBrk="1" latinLnBrk="0" hangingPunct="1">
              <a:buFontTx/>
              <a:buNone/>
              <a:defRPr kumimoji="0" lang="it-IT" sz="1100"/>
            </a:lvl1pPr>
            <a:extLst/>
          </a:lstStyle>
          <a:p>
            <a:pPr lvl="0"/>
            <a:r>
              <a:rPr kumimoji="0" lang="it-IT"/>
              <a:t>Fare clic per inserire una voce dell'agenda</a:t>
            </a:r>
          </a:p>
        </p:txBody>
      </p:sp>
      <p:sp>
        <p:nvSpPr>
          <p:cNvPr id="31" name="Rectangle 37"/>
          <p:cNvSpPr>
            <a:spLocks noGrp="1"/>
          </p:cNvSpPr>
          <p:nvPr>
            <p:ph type="body" sz="quarter" idx="38" hasCustomPrompt="1"/>
          </p:nvPr>
        </p:nvSpPr>
        <p:spPr>
          <a:xfrm>
            <a:off x="7696200" y="58674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it-IT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N. pagina</a:t>
            </a:r>
          </a:p>
        </p:txBody>
      </p:sp>
      <p:sp>
        <p:nvSpPr>
          <p:cNvPr id="32" name="Rectangle 32"/>
          <p:cNvSpPr>
            <a:spLocks noGrp="1"/>
          </p:cNvSpPr>
          <p:nvPr>
            <p:ph type="dt" sz="half" idx="39"/>
          </p:nvPr>
        </p:nvSpPr>
        <p:spPr/>
        <p:txBody>
          <a:bodyPr/>
          <a:lstStyle>
            <a:lvl1pPr eaLnBrk="1" latinLnBrk="0" hangingPunct="1">
              <a:defRPr kumimoji="0" lang="it-IT" sz="1100"/>
            </a:lvl1pPr>
            <a:extLst/>
          </a:lstStyle>
          <a:p>
            <a:pPr algn="r"/>
            <a:r>
              <a:rPr kumimoji="0" lang="it-IT" sz="1100" dirty="0" smtClean="0"/>
              <a:t>28/6/2006</a:t>
            </a:r>
            <a:endParaRPr kumimoji="0" lang="it-IT" sz="1100" dirty="0"/>
          </a:p>
        </p:txBody>
      </p:sp>
      <p:sp>
        <p:nvSpPr>
          <p:cNvPr id="33" name="Rectangle 33"/>
          <p:cNvSpPr>
            <a:spLocks noGrp="1"/>
          </p:cNvSpPr>
          <p:nvPr>
            <p:ph type="sldNum" sz="quarter" idx="40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34" name="Rectangle 34"/>
          <p:cNvSpPr>
            <a:spLocks noGrp="1"/>
          </p:cNvSpPr>
          <p:nvPr>
            <p:ph type="ftr" sz="quarter" idx="41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3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9144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 eaLnBrk="1" latinLnBrk="0" hangingPunct="1">
              <a:defRPr kumimoji="0" lang="it-IT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it-IT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1600200" cy="304800"/>
          </a:xfrm>
        </p:spPr>
        <p:txBody>
          <a:bodyPr anchor="ctr"/>
          <a:lstStyle>
            <a:lvl1pPr algn="l" eaLnBrk="1" latinLnBrk="0" hangingPunct="1">
              <a:defRPr kumimoji="0" lang="it-IT">
                <a:solidFill>
                  <a:srgbClr val="A0A0A0"/>
                </a:solidFill>
              </a:defRPr>
            </a:lvl1pPr>
            <a:extLst/>
          </a:lstStyle>
          <a:p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2705100" y="6477000"/>
            <a:ext cx="3733800" cy="304800"/>
          </a:xfrm>
        </p:spPr>
        <p:txBody>
          <a:bodyPr/>
          <a:lstStyle>
            <a:lvl1pPr eaLnBrk="1" latinLnBrk="0" hangingPunct="1">
              <a:defRPr kumimoji="0" lang="it-IT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it-IT" dirty="0" smtClean="0">
                <a:solidFill>
                  <a:schemeClr val="bg1"/>
                </a:solidFill>
              </a:rPr>
              <a:t>Impact Report</a:t>
            </a:r>
            <a:endParaRPr kumimoji="0" lang="it-IT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6477000" y="6477000"/>
            <a:ext cx="1021080" cy="304800"/>
          </a:xfrm>
        </p:spPr>
        <p:txBody>
          <a:bodyPr anchor="ctr"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9144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intes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7" name="Rectangle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6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r>
              <a:rPr lang="it-IT" dirty="0" smtClean="0"/>
              <a:t>Struttura e indice FD.IR – Fondirigenti Impact Report/GN</a:t>
            </a:r>
            <a:endParaRPr lang="it-IT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ele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80772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9" name="Rectangle 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ele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416552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4416552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elementi: 2 a sinistra, 1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4416552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elementi: 1 a sinistra, 2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Fare clic per modificare lo stile del titolo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4196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44165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it-IT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it-IT"/>
              <a:t>Fare clic per inserire l'intestazione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44165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r>
              <a:rPr lang="it-IT" dirty="0" smtClean="0"/>
              <a:t>28/6/2006</a:t>
            </a:r>
            <a:endParaRPr kumimoji="0" lang="it-IT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r>
              <a:rPr kumimoji="0" lang="it-IT" dirty="0" smtClean="0"/>
              <a:t>Impact Report</a:t>
            </a:r>
            <a:endParaRPr kumimoji="0" lang="it-IT" dirty="0"/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453336"/>
            <a:ext cx="828000" cy="34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8610600" y="0"/>
            <a:ext cx="5334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 vert="vert" anchor="ctr">
            <a:normAutofit/>
          </a:bodyPr>
          <a:lstStyle>
            <a:extLst/>
          </a:lstStyle>
          <a:p>
            <a:pPr eaLnBrk="1" latinLnBrk="0" hangingPunct="1"/>
            <a:r>
              <a:rPr kumimoji="0" lang="it-IT" smtClean="0"/>
              <a:t>Fare clic per modificare lo stile del titolo</a:t>
            </a:r>
            <a:endParaRPr kumimoji="0" lang="en-US" smtClean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304800" y="381000"/>
            <a:ext cx="8077200" cy="5867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2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lang="it-IT" sz="1000">
                <a:solidFill>
                  <a:schemeClr val="tx1">
                    <a:tint val="65000"/>
                  </a:schemeClr>
                </a:solidFill>
              </a:defRPr>
            </a:lvl1pPr>
            <a:extLst/>
          </a:lstStyle>
          <a:p>
            <a:pPr algn="r"/>
            <a:r>
              <a:rPr lang="it-IT" dirty="0" smtClean="0"/>
              <a:t>28/6/2006</a:t>
            </a:r>
            <a:endParaRPr kumimoji="0" lang="it-IT" sz="1000" dirty="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6504432" y="6473952"/>
            <a:ext cx="9906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it-IT" sz="1000"/>
            </a:lvl1pPr>
            <a:extLst/>
          </a:lstStyle>
          <a:p>
            <a:pPr algn="r"/>
            <a:fld id="{256D3EEF-DE4E-429D-8EC4-DDC531AFF587}" type="slidenum">
              <a:rPr kumimoji="0" lang="it-IT" sz="1000"/>
              <a:pPr algn="r"/>
              <a:t>‹N›</a:t>
            </a:fld>
            <a:endParaRPr kumimoji="0" lang="it-IT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it-IT" dirty="0"/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3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lang="it-IT" sz="1000">
                <a:solidFill>
                  <a:sysClr val="windowText" lastClr="000000"/>
                </a:solidFill>
              </a:defRPr>
            </a:lvl1pPr>
            <a:extLst/>
          </a:lstStyle>
          <a:p>
            <a:r>
              <a:rPr kumimoji="0" lang="it-IT" sz="1000" dirty="0" smtClean="0">
                <a:solidFill>
                  <a:sysClr val="windowText" lastClr="000000"/>
                </a:solidFill>
              </a:rPr>
              <a:t>Impact Report</a:t>
            </a:r>
            <a:endParaRPr kumimoji="0" lang="it-IT" sz="1000" dirty="0">
              <a:solidFill>
                <a:sysClr val="windowText" lastClr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3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4" r:id="rId16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lang="it-IT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lang="it-IT" sz="1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lang="it-IT" sz="11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lang="it-IT" sz="11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lang="it-IT" sz="11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lang="it-IT" sz="11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it-IT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it-IT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it-IT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it-IT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it-IT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it-IT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it-IT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it-IT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it-IT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it-IT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it-IT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it-IT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it-IT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it/url?sa=i&amp;rct=j&amp;q=&amp;esrc=s&amp;source=images&amp;cd=&amp;cad=rja&amp;uact=8&amp;ved=0ahUKEwiq1ZXD3_fXAhXHwBQKHcv7DxoQjRwIBw&amp;url=https://www.giemmeargenta.it/it/cartelli-in-lamiera/3461-triangolo-pericolo-generico-8032873302228.html?nosto=nosto-page-category1&amp;psig=AOvVaw1pOgY_Zm6gjlg7-bcMNkIG&amp;ust=1512730796523745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avviso1-2018@fondirigenti.it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hyperlink" Target="mailto:avviso2-2018@fondirigenti.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it/url?sa=i&amp;rct=j&amp;q=&amp;esrc=s&amp;source=images&amp;cd=&amp;cad=rja&amp;uact=8&amp;ved=0ahUKEwiq1ZXD3_fXAhXHwBQKHcv7DxoQjRwIBw&amp;url=https://www.giemmeargenta.it/it/cartelli-in-lamiera/3461-triangolo-pericolo-generico-8032873302228.html?nosto=nosto-page-category1&amp;psig=AOvVaw1pOgY_Zm6gjlg7-bcMNkIG&amp;ust=1512730796523745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ottotitolo 10"/>
          <p:cNvSpPr>
            <a:spLocks noGrp="1"/>
          </p:cNvSpPr>
          <p:nvPr>
            <p:ph type="subTitle" idx="1"/>
          </p:nvPr>
        </p:nvSpPr>
        <p:spPr>
          <a:xfrm>
            <a:off x="539552" y="4777407"/>
            <a:ext cx="6048672" cy="1152128"/>
          </a:xfrm>
        </p:spPr>
        <p:txBody>
          <a:bodyPr>
            <a:noAutofit/>
          </a:bodyPr>
          <a:lstStyle/>
          <a:p>
            <a:r>
              <a:rPr lang="it-IT" sz="3000" dirty="0" smtClean="0">
                <a:latin typeface="Agency FB" pitchFamily="34" charset="0"/>
                <a:ea typeface="Segoe UI Black" pitchFamily="34" charset="0"/>
                <a:cs typeface="Arial" pitchFamily="34" charset="0"/>
              </a:rPr>
              <a:t>Caratteristiche e indicazioni per una corretta progettazione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4"/>
            <a:ext cx="206009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5724128" y="4149080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000" b="1" dirty="0" smtClean="0">
                <a:solidFill>
                  <a:srgbClr val="003F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  <a:cs typeface="Arial" pitchFamily="34" charset="0"/>
              </a:rPr>
              <a:t>Roma, 13 Dicembre 2017</a:t>
            </a:r>
            <a:endParaRPr lang="it-IT" sz="2000" b="1" dirty="0">
              <a:solidFill>
                <a:srgbClr val="003F7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0" name="Sottotitolo 10"/>
          <p:cNvSpPr txBox="1">
            <a:spLocks/>
          </p:cNvSpPr>
          <p:nvPr/>
        </p:nvSpPr>
        <p:spPr>
          <a:xfrm>
            <a:off x="323528" y="2636912"/>
            <a:ext cx="6048672" cy="1152128"/>
          </a:xfrm>
          <a:prstGeom prst="rect">
            <a:avLst/>
          </a:prstGeom>
          <a:solidFill>
            <a:schemeClr val="bg1"/>
          </a:solidFill>
        </p:spPr>
        <p:txBody>
          <a:bodyPr vert="horz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800" b="1" dirty="0" smtClean="0">
                <a:solidFill>
                  <a:srgbClr val="003F7E"/>
                </a:solidFill>
                <a:latin typeface="Agency FB" pitchFamily="34" charset="0"/>
                <a:cs typeface="Arial" pitchFamily="34" charset="0"/>
              </a:rPr>
              <a:t>AVVISI 2018</a:t>
            </a:r>
          </a:p>
        </p:txBody>
      </p:sp>
      <p:pic>
        <p:nvPicPr>
          <p:cNvPr id="12" name="Immagine 9" descr="conf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5962378"/>
            <a:ext cx="1152128" cy="676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5" cstate="print"/>
          <a:srcRect t="22464"/>
          <a:stretch>
            <a:fillRect/>
          </a:stretch>
        </p:blipFill>
        <p:spPr bwMode="auto">
          <a:xfrm>
            <a:off x="4644008" y="1844824"/>
            <a:ext cx="3644900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mmagine 8" descr="C:\Users\flapolla\AppData\Local\Microsoft\Windows\INetCache\Content.Outlook\KGD14PZO\Federmanage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6319984"/>
            <a:ext cx="1872208" cy="277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LA VALUTAZIONE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10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2/2018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23528" y="1772816"/>
            <a:ext cx="2879725" cy="187220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PROCEDURA SELETTIVA </a:t>
            </a:r>
          </a:p>
          <a:p>
            <a:pPr algn="ctr">
              <a:defRPr/>
            </a:pPr>
            <a:endParaRPr lang="it-IT" sz="20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it-IT" sz="2000" u="sng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2 STEP VALUTATIVI </a:t>
            </a:r>
            <a:endParaRPr lang="it-IT" sz="2000" u="sng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283968" y="908720"/>
            <a:ext cx="3672408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defRPr/>
            </a:pPr>
            <a:r>
              <a:rPr lang="it-IT" sz="20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FORMALE </a:t>
            </a: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 tutti i Piani che arriveranno entro le ore 13.00 del 15/2/18 </a:t>
            </a: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cura del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Fondo</a:t>
            </a: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ATTENZIONE AGLI ASPETTI </a:t>
            </a:r>
          </a:p>
          <a:p>
            <a:pPr>
              <a:defRPr/>
            </a:pPr>
            <a:r>
              <a:rPr lang="it-IT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FORMALI</a:t>
            </a: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0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QUALITATIVA </a:t>
            </a: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sulla base dei criteri di valutazione stabiliti dall’Avviso </a:t>
            </a: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cura di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valutatori esterni</a:t>
            </a: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La soglia minima per l’approvazione è 75/100</a:t>
            </a: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8674" name="Picture 2" descr="Risultati immagini per immagine triangolo pericol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2060848"/>
            <a:ext cx="936103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LA VALUTAZIONE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11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2/2018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95536" y="1124744"/>
            <a:ext cx="2879725" cy="720000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OBIETTIVI E FINALITA’ 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139952" y="620689"/>
            <a:ext cx="3816424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Azienda e contesto di riferimento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Motivazioni  del Piano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Obiettivi formativi e di crescita aziendale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Area intervento selezionata </a:t>
            </a: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Risultati/prodotti concreti</a:t>
            </a: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395536" y="2492896"/>
            <a:ext cx="2879725" cy="720000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ANALISI DELLA DOMANDA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139952" y="2276872"/>
            <a:ext cx="38164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Modalità e strumenti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Risultati emersi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Profilo partecipanti</a:t>
            </a: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0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0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95536" y="3789040"/>
            <a:ext cx="2879725" cy="720080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INTERVENTO FORMATIVO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395536" y="5013176"/>
            <a:ext cx="2879725" cy="720000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MONITORAGGIO E VALUTAZIONE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395536" y="6021288"/>
            <a:ext cx="2879725" cy="720000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DIMENSIONI DEL PIANO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139952" y="3356992"/>
            <a:ext cx="36724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3891A7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Struttura del percorso formativo</a:t>
            </a:r>
          </a:p>
          <a:p>
            <a:pPr lvl="0" algn="just">
              <a:buClr>
                <a:srgbClr val="3891A7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Contenuti di dettaglio</a:t>
            </a:r>
          </a:p>
          <a:p>
            <a:pPr lvl="0" algn="just">
              <a:buClr>
                <a:srgbClr val="3891A7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Metodologie e materiali</a:t>
            </a:r>
          </a:p>
          <a:p>
            <a:pPr lvl="0" algn="just">
              <a:buClr>
                <a:srgbClr val="3891A7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Fornitori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4139952" y="4797152"/>
            <a:ext cx="478802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Modalità e strumenti</a:t>
            </a: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Indicatori di valutazione</a:t>
            </a: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Azioni di </a:t>
            </a:r>
            <a:r>
              <a:rPr lang="it-IT" sz="2100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follow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up 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4067944" y="5949280"/>
            <a:ext cx="47160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defRPr/>
            </a:pPr>
            <a:r>
              <a:rPr lang="it-IT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Congruità attività costi</a:t>
            </a:r>
          </a:p>
          <a:p>
            <a:pPr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 Congruità attività/ore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LA VALUTAZIONE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12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2/2018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95536" y="2780928"/>
            <a:ext cx="3024336" cy="144016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ELEMENTI </a:t>
            </a:r>
            <a:r>
              <a:rPr lang="it-IT" sz="2800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</a:t>
            </a:r>
            <a:r>
              <a:rPr lang="it-IT" sz="28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QUALIFICAZIONE </a:t>
            </a:r>
            <a:endParaRPr lang="it-IT" sz="28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283968" y="908720"/>
            <a:ext cx="36724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3923928" y="692696"/>
            <a:ext cx="3888432" cy="9910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accent1"/>
              </a:buClr>
              <a:defRPr/>
            </a:pP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Personalizzazione </a:t>
            </a: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del Piano rispetto a: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- azienda e obiettivi di crescita 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- profilo partecipanti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- percorso formativo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latin typeface="Agency FB" pitchFamily="34" charset="0"/>
                <a:cs typeface="Arial" pitchFamily="34" charset="0"/>
              </a:rPr>
              <a:t>- </a:t>
            </a: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sistema di valutazione  </a:t>
            </a:r>
          </a:p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Concretezza</a:t>
            </a: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dei risultati</a:t>
            </a:r>
          </a:p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Contenuti di </a:t>
            </a: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livello manageriale </a:t>
            </a:r>
          </a:p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Organicità, focalizzazione e </a:t>
            </a: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completezza</a:t>
            </a: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degli interventi formativi </a:t>
            </a:r>
          </a:p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Metodologie formative </a:t>
            </a: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innovative </a:t>
            </a:r>
          </a:p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Presenza di </a:t>
            </a: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KPI</a:t>
            </a: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o altri strumenti di rilevazione degli esiti</a:t>
            </a: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CONCLUSIONI 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13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95536" y="2132856"/>
            <a:ext cx="3024336" cy="144016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RICAPITOLANDO …..</a:t>
            </a:r>
            <a:endParaRPr lang="it-IT" sz="28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283968" y="908720"/>
            <a:ext cx="36724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4139952" y="692696"/>
            <a:ext cx="36724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635896" y="1052736"/>
            <a:ext cx="4572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273050" algn="just">
              <a:buClr>
                <a:schemeClr val="accent1"/>
              </a:buClr>
              <a:buSzPct val="76000"/>
              <a:defRPr/>
            </a:pPr>
            <a:r>
              <a:rPr lang="it-IT" sz="24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Qualità</a:t>
            </a:r>
            <a:r>
              <a:rPr lang="it-IT" sz="24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, puntando su iniziative personalizzate e contestualizzate rispetto alle aziende e ai dirigenti involontariamente disoccupati </a:t>
            </a:r>
          </a:p>
          <a:p>
            <a:pPr marL="0" lvl="1" indent="-273050" algn="just">
              <a:buClr>
                <a:schemeClr val="accent1"/>
              </a:buClr>
              <a:buSzPct val="76000"/>
              <a:defRPr/>
            </a:pPr>
            <a:endParaRPr lang="it-IT" sz="28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marL="0" lvl="1" indent="-273050" algn="just">
              <a:buClr>
                <a:schemeClr val="accent1"/>
              </a:buClr>
              <a:buSzPct val="76000"/>
              <a:defRPr/>
            </a:pPr>
            <a:r>
              <a:rPr lang="it-IT" sz="24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Focalizzazione</a:t>
            </a:r>
            <a:r>
              <a:rPr lang="it-IT" sz="24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su azioni formative a supporto della competitività aziendale e della </a:t>
            </a:r>
            <a:r>
              <a:rPr lang="it-IT" sz="2400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rioccupabilità</a:t>
            </a:r>
            <a:r>
              <a:rPr lang="it-IT" sz="24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dei dirigenti</a:t>
            </a:r>
          </a:p>
          <a:p>
            <a:pPr marL="0" lvl="1" indent="-273050" algn="just">
              <a:buClr>
                <a:schemeClr val="accent1"/>
              </a:buClr>
              <a:buSzPct val="76000"/>
              <a:defRPr/>
            </a:pPr>
            <a:endParaRPr lang="it-IT" sz="28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marL="0" lvl="1" indent="-273050" algn="just">
              <a:buClr>
                <a:schemeClr val="accent1"/>
              </a:buClr>
              <a:buSzPct val="76000"/>
              <a:defRPr/>
            </a:pPr>
            <a:r>
              <a:rPr lang="it-IT" sz="24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Sequenzialità</a:t>
            </a:r>
            <a:r>
              <a:rPr lang="it-IT" sz="24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tra obiettivi del Piano, risultati dell’analisi della domanda e interventi formativi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14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283968" y="908720"/>
            <a:ext cx="36724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4139952" y="692696"/>
            <a:ext cx="36724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1115616" y="1967062"/>
            <a:ext cx="57423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r>
              <a:rPr lang="it-IT" sz="4000" i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Buona formazione!</a:t>
            </a:r>
          </a:p>
          <a:p>
            <a:pPr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endParaRPr lang="it-IT" sz="28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r>
              <a:rPr lang="it-IT" sz="28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Per info e chiarimenti</a:t>
            </a:r>
          </a:p>
          <a:p>
            <a:pPr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endParaRPr lang="it-IT" sz="28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r>
              <a:rPr lang="it-IT" sz="28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  <a:hlinkClick r:id="rId3"/>
              </a:rPr>
              <a:t>avviso1-2018@fondirigenti.it</a:t>
            </a:r>
            <a:endParaRPr lang="it-IT" sz="28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r>
              <a:rPr lang="it-IT" sz="28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  <a:hlinkClick r:id="rId4"/>
              </a:rPr>
              <a:t>avviso2-2018@fondirigenti.it</a:t>
            </a:r>
            <a:endParaRPr lang="it-IT" sz="28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endParaRPr lang="it-IT" sz="28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endParaRPr lang="it-IT" sz="28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Clr>
                <a:srgbClr val="727CA3"/>
              </a:buClr>
              <a:buSzPct val="76000"/>
              <a:defRPr/>
            </a:pPr>
            <a:endParaRPr lang="it-IT" sz="3200" i="1" dirty="0">
              <a:solidFill>
                <a:srgbClr val="464653"/>
              </a:solidFill>
            </a:endParaRPr>
          </a:p>
        </p:txBody>
      </p:sp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5" cstate="print"/>
          <a:srcRect t="22464"/>
          <a:stretch>
            <a:fillRect/>
          </a:stretch>
        </p:blipFill>
        <p:spPr bwMode="auto">
          <a:xfrm>
            <a:off x="4283968" y="2132856"/>
            <a:ext cx="39782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INDICE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2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Diagramma 8"/>
          <p:cNvGraphicFramePr/>
          <p:nvPr/>
        </p:nvGraphicFramePr>
        <p:xfrm>
          <a:off x="899592" y="1052736"/>
          <a:ext cx="676875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AVVISI 2018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RISORSE - OBIETTIVI - CONDIZIONI </a:t>
            </a:r>
            <a:r>
              <a:rPr lang="it-IT" sz="16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 PARTECIPAZIONE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3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1/2018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323528" y="1916832"/>
            <a:ext cx="2879725" cy="57626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OBIETTIVO</a:t>
            </a:r>
          </a:p>
        </p:txBody>
      </p:sp>
      <p:pic>
        <p:nvPicPr>
          <p:cNvPr id="18" name="Picture 23" descr="Immagine correla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198884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ttangolo 18"/>
          <p:cNvSpPr/>
          <p:nvPr/>
        </p:nvSpPr>
        <p:spPr>
          <a:xfrm>
            <a:off x="3707904" y="1628800"/>
            <a:ext cx="471748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Favorire l’occupazione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dei dirigenti involontariamente disoccupati attraverso lo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sviluppo di competenze trasversali e specialistiche </a:t>
            </a:r>
            <a:endParaRPr lang="it-IT" sz="21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3707904" y="2780928"/>
            <a:ext cx="4789488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it-IT" sz="20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Presentazione del Piano a cura delle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Parti Sociali</a:t>
            </a:r>
          </a:p>
          <a:p>
            <a:pPr algn="just"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Partecipazione rivolta a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dirigenti involontariamente disoccupati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da non più di 2 anni, iscritti all’Agenzia del lavoro di FDIR, con ultima qualifica da dirigente presso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un’azienda aderente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 FDIR ed un reddito 2017 non superiore a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18.000 euro</a:t>
            </a: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1 Piano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per partecipante</a:t>
            </a:r>
          </a:p>
          <a:p>
            <a:pPr algn="just"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Finanziamento a chiusura attività al partecipante max.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6.000 euro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o 7.000 con cofinanziamento di 1.000 euro</a:t>
            </a:r>
          </a:p>
          <a:p>
            <a:pPr algn="just"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Costo massimo orario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100 euro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323528" y="980728"/>
            <a:ext cx="2879725" cy="57626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RISORSE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pic>
        <p:nvPicPr>
          <p:cNvPr id="3074" name="Picture 2" descr="Risultati immagini per simbolo salvadanai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1052736"/>
            <a:ext cx="432048" cy="432048"/>
          </a:xfrm>
          <a:prstGeom prst="rect">
            <a:avLst/>
          </a:prstGeom>
          <a:noFill/>
        </p:spPr>
      </p:pic>
      <p:sp>
        <p:nvSpPr>
          <p:cNvPr id="23" name="Rettangolo 22"/>
          <p:cNvSpPr/>
          <p:nvPr/>
        </p:nvSpPr>
        <p:spPr>
          <a:xfrm>
            <a:off x="3707904" y="980728"/>
            <a:ext cx="471748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800 mila euro</a:t>
            </a:r>
            <a:endParaRPr lang="it-IT" sz="21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23528" y="4005064"/>
            <a:ext cx="2951733" cy="57626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CONDIZIONI </a:t>
            </a:r>
            <a:r>
              <a:rPr lang="it-IT" sz="2000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</a:t>
            </a: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PARTECIPAZIONE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AREE </a:t>
            </a:r>
            <a:r>
              <a:rPr lang="it-IT" sz="16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 INTERVENTO 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4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1/2018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95536" y="2924944"/>
            <a:ext cx="2879725" cy="1224136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INTERVENTI FORMATIVI FINANZIABILI</a:t>
            </a:r>
            <a:endParaRPr lang="it-IT" sz="24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283968" y="908720"/>
            <a:ext cx="3672408" cy="9048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marL="457200" lvl="0" indent="-457200"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1. Cyber security e Data </a:t>
            </a:r>
            <a:r>
              <a:rPr lang="it-IT" sz="2200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protection</a:t>
            </a: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2. Welfare aziendale</a:t>
            </a:r>
          </a:p>
          <a:p>
            <a:pP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3. Innovazione delle competenze: </a:t>
            </a:r>
          </a:p>
          <a:p>
            <a:pPr lvl="1"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3.1 Marketing e comunicazione </a:t>
            </a:r>
          </a:p>
          <a:p>
            <a:pPr lvl="1"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3.2 Internazionalizzazione</a:t>
            </a:r>
          </a:p>
          <a:p>
            <a:pPr lvl="1"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3.3 Management dell’innovazione </a:t>
            </a:r>
          </a:p>
          <a:p>
            <a:pPr lvl="1"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3.4 Management di rete </a:t>
            </a:r>
          </a:p>
          <a:p>
            <a:pPr lvl="1"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3.4 Innovazione organizzativa  </a:t>
            </a: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861048"/>
            <a:ext cx="1695379" cy="1349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LA VALUTAZIONE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5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1/2018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23528" y="1772816"/>
            <a:ext cx="2879725" cy="187220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PROCEDURA SELETTIVA </a:t>
            </a:r>
          </a:p>
          <a:p>
            <a:pPr algn="ctr">
              <a:defRPr/>
            </a:pPr>
            <a:endParaRPr lang="it-IT" sz="20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it-IT" sz="2000" u="sng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2 STEP VALUTATIVI </a:t>
            </a:r>
            <a:endParaRPr lang="it-IT" sz="2000" u="sng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283968" y="908720"/>
            <a:ext cx="3672408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defRPr/>
            </a:pPr>
            <a:r>
              <a:rPr lang="it-IT" sz="20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FORMALE </a:t>
            </a: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 tutti i Piani che arriveranno entro le ore 13.00 del 31/1/18 </a:t>
            </a: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cura del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Fondo</a:t>
            </a: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ATTENZIONE AGLI ASPETTI </a:t>
            </a:r>
          </a:p>
          <a:p>
            <a:pPr>
              <a:defRPr/>
            </a:pPr>
            <a:r>
              <a:rPr lang="it-IT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FORMALI</a:t>
            </a: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0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QUALITATIVA </a:t>
            </a: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sulla base dei criteri di valutazione stabiliti dall’Avviso </a:t>
            </a:r>
          </a:p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cura di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valutatori esterni</a:t>
            </a: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La soglia minima per l’approvazione è 75/100</a:t>
            </a: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8674" name="Picture 2" descr="Risultati immagini per immagine triangolo pericol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2060848"/>
            <a:ext cx="936103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LA VALUTAZIONE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6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1/2018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95536" y="1268760"/>
            <a:ext cx="2879725" cy="720000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OBIETTIVI E FINALITA’ 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067944" y="908720"/>
            <a:ext cx="3888432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Profilo partecipante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Contesto di riferimento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Motivazioni  del Piano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Obiettivi di crescita professionale e reinserimento nel mercato lavorativo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Area intervento selezionata </a:t>
            </a: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395536" y="2996952"/>
            <a:ext cx="2879725" cy="720000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ANALISI DELLA DOMANDA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067944" y="3068960"/>
            <a:ext cx="3888432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Modalità e strumenti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Risultati emersi</a:t>
            </a: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Contenuti 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Metodologie e materiali didattici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Fornitori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Costo Piano</a:t>
            </a: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Congruità attività/costi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Congruità attività/ore</a:t>
            </a: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95536" y="4293096"/>
            <a:ext cx="2879725" cy="720000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INTERVENTO FORMATIVO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95536" y="5517232"/>
            <a:ext cx="2879725" cy="720000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DIMENSIONI DEL PIANO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LA VALUTAZIONE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7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1/2018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95536" y="2132856"/>
            <a:ext cx="3024336" cy="144016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ELEMENTI </a:t>
            </a:r>
            <a:r>
              <a:rPr lang="it-IT" sz="2800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</a:t>
            </a:r>
            <a:r>
              <a:rPr lang="it-IT" sz="28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QUALIFICAZIONE  </a:t>
            </a:r>
            <a:endParaRPr lang="it-IT" sz="28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283968" y="908720"/>
            <a:ext cx="36724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3851920" y="692696"/>
            <a:ext cx="3960440" cy="9910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accent1"/>
              </a:buClr>
              <a:defRPr/>
            </a:pP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Personalizzazione</a:t>
            </a: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del Piano rispetto a: 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- profilo professionale 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- competenze possedute/mancanti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- mercato di riferimento</a:t>
            </a: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- percorso formativo</a:t>
            </a:r>
          </a:p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Individuazione di possibili </a:t>
            </a: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sbocchi professionali</a:t>
            </a:r>
          </a:p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Concretezza</a:t>
            </a: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dei risultati del percorso formativo – No interventi di mera rimotivazione </a:t>
            </a:r>
          </a:p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Organicità, focalizzazione e </a:t>
            </a: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completezza</a:t>
            </a: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degli interventi formativi </a:t>
            </a:r>
          </a:p>
          <a:p>
            <a:pPr algn="just">
              <a:buClr>
                <a:schemeClr val="accent1"/>
              </a:buCl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Metodologie formative </a:t>
            </a:r>
            <a:r>
              <a:rPr lang="it-IT" sz="22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innovative </a:t>
            </a: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buClr>
                <a:schemeClr val="accent1"/>
              </a:buClr>
              <a:defRPr/>
            </a:pP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RISORSE - OBIETTIVI - CONDIZIONI </a:t>
            </a:r>
            <a:r>
              <a:rPr lang="it-IT" sz="16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 PARTECIPAZIONE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8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2/2018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323528" y="1916832"/>
            <a:ext cx="2879725" cy="57626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OBIETTIVO</a:t>
            </a:r>
          </a:p>
        </p:txBody>
      </p:sp>
      <p:pic>
        <p:nvPicPr>
          <p:cNvPr id="18" name="Picture 23" descr="Immagine correla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198884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ttangolo 18"/>
          <p:cNvSpPr/>
          <p:nvPr/>
        </p:nvSpPr>
        <p:spPr>
          <a:xfrm>
            <a:off x="3707904" y="1628800"/>
            <a:ext cx="47174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Supportare lo sviluppo della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managerialità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e della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competitività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delle imprese </a:t>
            </a:r>
            <a:endParaRPr lang="it-IT" sz="21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3707904" y="2780928"/>
            <a:ext cx="478948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it-IT" sz="20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Presentazione del Piano a cura delle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Aziende</a:t>
            </a:r>
          </a:p>
          <a:p>
            <a:pPr algn="just"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Partecipazione rivolta ai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dirigenti occupati presso aziende aderenti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a FDIR</a:t>
            </a:r>
          </a:p>
          <a:p>
            <a:pPr algn="just">
              <a:defRPr/>
            </a:pP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Grandi aziende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 meno di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15.000 euro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sul conto formazione</a:t>
            </a:r>
          </a:p>
          <a:p>
            <a:pPr algn="just">
              <a:defRPr/>
            </a:pP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1 Piano </a:t>
            </a: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per azienda</a:t>
            </a:r>
          </a:p>
          <a:p>
            <a:pPr algn="just">
              <a:defRPr/>
            </a:pPr>
            <a:r>
              <a:rPr lang="it-IT" sz="21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Finanziamento a chiusura attività all’azienda max. </a:t>
            </a: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15.000 euro</a:t>
            </a:r>
            <a:endParaRPr lang="it-IT" sz="21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23528" y="980728"/>
            <a:ext cx="2879725" cy="57626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RISORSE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pic>
        <p:nvPicPr>
          <p:cNvPr id="3074" name="Picture 2" descr="Risultati immagini per simbolo salvadanai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1052736"/>
            <a:ext cx="432048" cy="432048"/>
          </a:xfrm>
          <a:prstGeom prst="rect">
            <a:avLst/>
          </a:prstGeom>
          <a:noFill/>
        </p:spPr>
      </p:pic>
      <p:sp>
        <p:nvSpPr>
          <p:cNvPr id="23" name="Rettangolo 22"/>
          <p:cNvSpPr/>
          <p:nvPr/>
        </p:nvSpPr>
        <p:spPr>
          <a:xfrm>
            <a:off x="3707904" y="980728"/>
            <a:ext cx="471748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100" b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10 milioni di euro</a:t>
            </a:r>
            <a:endParaRPr lang="it-IT" sz="21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23528" y="4005064"/>
            <a:ext cx="2951733" cy="57626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CONDIZIONI </a:t>
            </a:r>
            <a:r>
              <a:rPr lang="it-IT" sz="2000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DI</a:t>
            </a:r>
            <a:r>
              <a:rPr lang="it-IT" sz="20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PARTECIPAZIONE</a:t>
            </a:r>
            <a:endParaRPr lang="it-IT" sz="20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egnaposto testo 2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228600"/>
          </a:xfrm>
        </p:spPr>
        <p:txBody>
          <a:bodyPr anchor="ctr">
            <a:noAutofit/>
          </a:bodyPr>
          <a:lstStyle/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AREE </a:t>
            </a:r>
            <a:r>
              <a:rPr lang="it-IT" sz="16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 INTERVENTO </a:t>
            </a:r>
            <a:endParaRPr lang="it-IT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gnaposto numero diapositiva 19"/>
          <p:cNvSpPr>
            <a:spLocks noGrp="1"/>
          </p:cNvSpPr>
          <p:nvPr>
            <p:ph type="sldNum" sz="quarter" idx="17"/>
          </p:nvPr>
        </p:nvSpPr>
        <p:spPr>
          <a:xfrm>
            <a:off x="6504432" y="6473952"/>
            <a:ext cx="9906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it-IT" sz="1000" smtClean="0">
                <a:latin typeface="Arial" pitchFamily="34" charset="0"/>
                <a:cs typeface="Arial" pitchFamily="34" charset="0"/>
              </a:rPr>
              <a:pPr algn="r"/>
              <a:t>9</a:t>
            </a:fld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olo 1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AVVISO 2/2018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95536" y="2924944"/>
            <a:ext cx="2879725" cy="1224136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INTERVENTI FORMATIVI FINANZIABILI</a:t>
            </a:r>
            <a:endParaRPr lang="it-IT" sz="2400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283968" y="692696"/>
            <a:ext cx="3672408" cy="1095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marL="457200" lvl="0" indent="-457200"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1. Cyber security e Data </a:t>
            </a:r>
            <a:r>
              <a:rPr lang="it-IT" sz="2200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protection</a:t>
            </a: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 marL="457200" lvl="0" indent="-457200">
              <a:defRPr/>
            </a:pPr>
            <a:r>
              <a:rPr lang="it-IT" sz="2200" i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       solo </a:t>
            </a:r>
            <a:r>
              <a:rPr lang="it-IT" sz="2200" i="1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compliance</a:t>
            </a:r>
            <a:r>
              <a:rPr lang="it-IT" sz="2200" i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normativa                                                  </a:t>
            </a:r>
          </a:p>
          <a:p>
            <a:pP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2. Digitalizzazione dei processi organizzativi e/o produttivi</a:t>
            </a:r>
          </a:p>
          <a:p>
            <a:pPr>
              <a:defRPr/>
            </a:pPr>
            <a:r>
              <a:rPr lang="it-IT" sz="2200" i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        solo training su software </a:t>
            </a:r>
          </a:p>
          <a:p>
            <a:pP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3. Internazionalizzazione</a:t>
            </a:r>
          </a:p>
          <a:p>
            <a:pPr>
              <a:defRPr/>
            </a:pPr>
            <a:r>
              <a:rPr lang="it-IT" sz="2200" i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        formazione linguistica</a:t>
            </a:r>
          </a:p>
          <a:p>
            <a:pP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4. Credito, sostenibilità e investimenti</a:t>
            </a:r>
          </a:p>
          <a:p>
            <a:pPr>
              <a:defRPr/>
            </a:pPr>
            <a:endParaRPr lang="it-IT" sz="2200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sz="2200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5. Project management per la gestione dell’innovazione</a:t>
            </a:r>
          </a:p>
          <a:p>
            <a:pPr>
              <a:defRPr/>
            </a:pPr>
            <a:r>
              <a:rPr lang="it-IT" sz="2200" i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        solo soft </a:t>
            </a:r>
            <a:r>
              <a:rPr lang="it-IT" sz="2200" i="1" dirty="0" err="1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skills</a:t>
            </a:r>
            <a:r>
              <a:rPr lang="it-IT" sz="2200" i="1" dirty="0" smtClean="0">
                <a:solidFill>
                  <a:srgbClr val="464653"/>
                </a:solidFill>
                <a:latin typeface="Agency FB" pitchFamily="34" charset="0"/>
                <a:cs typeface="Arial" pitchFamily="34" charset="0"/>
              </a:rPr>
              <a:t>  </a:t>
            </a: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 smtClean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  <a:p>
            <a:pPr>
              <a:defRPr/>
            </a:pPr>
            <a:endParaRPr lang="it-IT" sz="2000" b="1" dirty="0">
              <a:solidFill>
                <a:srgbClr val="464653"/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626" name="AutoShape 2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630" name="AutoShape 6" descr="Risultati immagini per FORMAZIO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861048"/>
            <a:ext cx="1695379" cy="1349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1412776"/>
            <a:ext cx="592236" cy="5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2780928"/>
            <a:ext cx="592236" cy="5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3789040"/>
            <a:ext cx="592236" cy="5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5805264"/>
            <a:ext cx="592236" cy="5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tchbook">
  <a:themeElements>
    <a:clrScheme name="Solstiz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Pitchbook</Template>
  <TotalTime>0</TotalTime>
  <Words>735</Words>
  <Application>Microsoft Office PowerPoint</Application>
  <PresentationFormat>Presentazione su schermo (4:3)</PresentationFormat>
  <Paragraphs>382</Paragraphs>
  <Slides>14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Pitchbook</vt:lpstr>
      <vt:lpstr>Diapositiva 1</vt:lpstr>
      <vt:lpstr>INDICE</vt:lpstr>
      <vt:lpstr>AVVISO 1/2018</vt:lpstr>
      <vt:lpstr>AVVISO 1/2018</vt:lpstr>
      <vt:lpstr>AVVISO 1/2018</vt:lpstr>
      <vt:lpstr>AVVISO 1/2018</vt:lpstr>
      <vt:lpstr>AVVISO 1/2018</vt:lpstr>
      <vt:lpstr>AVVISO 2/2018</vt:lpstr>
      <vt:lpstr>AVVISO 2/2018</vt:lpstr>
      <vt:lpstr>AVVISO 2/2018</vt:lpstr>
      <vt:lpstr>AVVISO 2/2018</vt:lpstr>
      <vt:lpstr>AVVISO 2/2018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2017-06-12T10:29:29Z</dcterms:created>
  <dcterms:modified xsi:type="dcterms:W3CDTF">2017-12-11T15:02:23Z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1040</vt:i4>
  </property>
  <property fmtid="{D5CDD505-2E9C-101B-9397-08002B2CF9AE}" pid="3" name="_Version">
    <vt:lpwstr>12.0.4518</vt:lpwstr>
  </property>
</Properties>
</file>